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1" r:id="rId3"/>
    <p:sldId id="339" r:id="rId4"/>
    <p:sldId id="333" r:id="rId5"/>
    <p:sldId id="340" r:id="rId6"/>
    <p:sldId id="345" r:id="rId7"/>
    <p:sldId id="330" r:id="rId8"/>
    <p:sldId id="346" r:id="rId9"/>
    <p:sldId id="344" r:id="rId10"/>
    <p:sldId id="347" r:id="rId11"/>
    <p:sldId id="329" r:id="rId12"/>
    <p:sldId id="355" r:id="rId13"/>
    <p:sldId id="331" r:id="rId14"/>
    <p:sldId id="356" r:id="rId15"/>
    <p:sldId id="341" r:id="rId16"/>
    <p:sldId id="343" r:id="rId17"/>
    <p:sldId id="348" r:id="rId18"/>
    <p:sldId id="349" r:id="rId19"/>
    <p:sldId id="350" r:id="rId20"/>
    <p:sldId id="351" r:id="rId21"/>
    <p:sldId id="352" r:id="rId22"/>
    <p:sldId id="342" r:id="rId23"/>
    <p:sldId id="335" r:id="rId24"/>
    <p:sldId id="3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 varScale="1">
        <p:scale>
          <a:sx n="92" d="100"/>
          <a:sy n="92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F9C94-85C8-43E5-99ED-996F7206CBED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7DFBC3-13AD-40A9-91EA-586ABDC9D83E}">
      <dgm:prSet phldrT="[Text]" custT="1"/>
      <dgm:spPr/>
      <dgm:t>
        <a:bodyPr/>
        <a:lstStyle/>
        <a:p>
          <a:r>
            <a:rPr lang="en-US" sz="2800" b="1" dirty="0" smtClean="0">
              <a:latin typeface="Garamond" panose="02020404030301010803" pitchFamily="18" charset="0"/>
            </a:rPr>
            <a:t>GNLU </a:t>
          </a:r>
        </a:p>
        <a:p>
          <a:r>
            <a:rPr lang="en-US" sz="2800" b="1" dirty="0" smtClean="0">
              <a:latin typeface="Garamond" panose="02020404030301010803" pitchFamily="18" charset="0"/>
            </a:rPr>
            <a:t>Centre For Law &amp; Society</a:t>
          </a:r>
          <a:endParaRPr lang="en-US" sz="2800" b="1" dirty="0">
            <a:latin typeface="Garamond" panose="02020404030301010803" pitchFamily="18" charset="0"/>
          </a:endParaRPr>
        </a:p>
      </dgm:t>
    </dgm:pt>
    <dgm:pt modelId="{ECA029D4-899B-4A10-9D0F-E16538B88F88}" type="parTrans" cxnId="{624BCDEF-B386-4104-94B1-B102F5D06AD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B85F85E-B387-44CC-AFD7-6F487FE3C880}" type="sibTrans" cxnId="{624BCDEF-B386-4104-94B1-B102F5D06AD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B87F8FD-AF28-4CD2-AAD4-DDBDAE6DFBAD}">
      <dgm:prSet phldrT="[Text]" custT="1"/>
      <dgm:spPr/>
      <dgm:t>
        <a:bodyPr/>
        <a:lstStyle/>
        <a:p>
          <a:r>
            <a:rPr lang="en-US" sz="1800" b="1" dirty="0" smtClean="0">
              <a:latin typeface="Garamond" panose="02020404030301010803" pitchFamily="18" charset="0"/>
            </a:rPr>
            <a:t>Law &amp; Society Wing</a:t>
          </a:r>
          <a:endParaRPr lang="en-US" sz="1800" b="1" dirty="0">
            <a:latin typeface="Garamond" panose="02020404030301010803" pitchFamily="18" charset="0"/>
          </a:endParaRPr>
        </a:p>
      </dgm:t>
    </dgm:pt>
    <dgm:pt modelId="{95FEC380-B2D0-4FE1-85AE-C14A3BD76CA0}" type="parTrans" cxnId="{FF3EE39F-8408-4146-BB63-EA62C87169B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A2E017E-D37A-4F7C-BCA9-DBDCEE46F09A}" type="sibTrans" cxnId="{FF3EE39F-8408-4146-BB63-EA62C87169B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630AC0C-5949-42B0-90A9-4BB5D932AE90}">
      <dgm:prSet phldrT="[Text]" custT="1"/>
      <dgm:spPr/>
      <dgm:t>
        <a:bodyPr/>
        <a:lstStyle/>
        <a:p>
          <a:r>
            <a:rPr lang="en-US" sz="1800" b="1" dirty="0" smtClean="0">
              <a:latin typeface="Garamond" panose="02020404030301010803" pitchFamily="18" charset="0"/>
            </a:rPr>
            <a:t>Legal Services Committee</a:t>
          </a:r>
          <a:endParaRPr lang="en-US" sz="1800" b="1" dirty="0">
            <a:latin typeface="Garamond" panose="02020404030301010803" pitchFamily="18" charset="0"/>
          </a:endParaRPr>
        </a:p>
      </dgm:t>
    </dgm:pt>
    <dgm:pt modelId="{3A7F269B-5F9A-4628-BA1D-D1ADB4E3CE11}" type="parTrans" cxnId="{0283B911-F5E0-4C08-BFC4-0EB8CF6E4078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631FD4A-14EA-472E-9D1E-E267A8995715}" type="sibTrans" cxnId="{0283B911-F5E0-4C08-BFC4-0EB8CF6E4078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E835F71-C1C2-4833-9FD3-23CE361537DF}">
      <dgm:prSet phldrT="[Text]" custT="1"/>
      <dgm:spPr/>
      <dgm:t>
        <a:bodyPr/>
        <a:lstStyle/>
        <a:p>
          <a:r>
            <a:rPr lang="en-US" sz="1700" b="1" dirty="0" smtClean="0">
              <a:latin typeface="Garamond" panose="02020404030301010803" pitchFamily="18" charset="0"/>
            </a:rPr>
            <a:t>Sensitization Team</a:t>
          </a:r>
          <a:endParaRPr lang="en-US" sz="1700" b="1" dirty="0">
            <a:latin typeface="Garamond" panose="02020404030301010803" pitchFamily="18" charset="0"/>
          </a:endParaRPr>
        </a:p>
      </dgm:t>
    </dgm:pt>
    <dgm:pt modelId="{B3302297-25A2-479B-8B5F-748378ECBE03}" type="parTrans" cxnId="{6CDB1EF9-6267-4413-BC28-A8FFD1E0F3E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DB66CEE-1231-4DBC-B665-7F354DB78511}" type="sibTrans" cxnId="{6CDB1EF9-6267-4413-BC28-A8FFD1E0F3E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67E7CE6-8B27-4A17-9EB2-055C82C53949}">
      <dgm:prSet custT="1"/>
      <dgm:spPr/>
      <dgm:t>
        <a:bodyPr/>
        <a:lstStyle/>
        <a:p>
          <a:r>
            <a:rPr lang="en-US" sz="1800" b="1" dirty="0" smtClean="0">
              <a:latin typeface="Garamond" panose="02020404030301010803" pitchFamily="18" charset="0"/>
            </a:rPr>
            <a:t>Pro Bono Team</a:t>
          </a:r>
          <a:endParaRPr lang="en-US" sz="1800" b="1" dirty="0">
            <a:latin typeface="Garamond" panose="02020404030301010803" pitchFamily="18" charset="0"/>
          </a:endParaRPr>
        </a:p>
      </dgm:t>
    </dgm:pt>
    <dgm:pt modelId="{E22262E9-E89E-4980-ABA9-513CFCEB983B}" type="parTrans" cxnId="{D339C303-9ACA-4B98-A804-46F9BA1AA69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45F690E-0034-4B1C-B767-1719BB39A845}" type="sibTrans" cxnId="{D339C303-9ACA-4B98-A804-46F9BA1AA69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43ECF0A-D0D2-4D1D-AD20-39A1B8A26169}" type="pres">
      <dgm:prSet presAssocID="{CADF9C94-85C8-43E5-99ED-996F7206CB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CB8F95-1572-42B7-A6E9-56A74D0B4D8D}" type="pres">
      <dgm:prSet presAssocID="{557DFBC3-13AD-40A9-91EA-586ABDC9D83E}" presName="vertOne" presStyleCnt="0"/>
      <dgm:spPr/>
    </dgm:pt>
    <dgm:pt modelId="{34DE1C82-6CC4-4CA4-BF02-A684DD3729B9}" type="pres">
      <dgm:prSet presAssocID="{557DFBC3-13AD-40A9-91EA-586ABDC9D83E}" presName="txOne" presStyleLbl="node0" presStyleIdx="0" presStyleCnt="1" custScaleY="79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8ADDF-0A90-4EB6-B21B-E7FEF500A1E6}" type="pres">
      <dgm:prSet presAssocID="{557DFBC3-13AD-40A9-91EA-586ABDC9D83E}" presName="parTransOne" presStyleCnt="0"/>
      <dgm:spPr/>
    </dgm:pt>
    <dgm:pt modelId="{5E44504A-4C28-47A3-B399-B9120F3EDF6A}" type="pres">
      <dgm:prSet presAssocID="{557DFBC3-13AD-40A9-91EA-586ABDC9D83E}" presName="horzOne" presStyleCnt="0"/>
      <dgm:spPr/>
    </dgm:pt>
    <dgm:pt modelId="{9B4F7CC4-E789-48E1-8032-6AB05C21B0DF}" type="pres">
      <dgm:prSet presAssocID="{5B87F8FD-AF28-4CD2-AAD4-DDBDAE6DFBAD}" presName="vertTwo" presStyleCnt="0"/>
      <dgm:spPr/>
    </dgm:pt>
    <dgm:pt modelId="{90792257-A8C5-46F0-9BEB-C8CD65F35281}" type="pres">
      <dgm:prSet presAssocID="{5B87F8FD-AF28-4CD2-AAD4-DDBDAE6DFBA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8F9A34-9130-469C-8CF8-182AA95FD0C5}" type="pres">
      <dgm:prSet presAssocID="{5B87F8FD-AF28-4CD2-AAD4-DDBDAE6DFBAD}" presName="horzTwo" presStyleCnt="0"/>
      <dgm:spPr/>
    </dgm:pt>
    <dgm:pt modelId="{F60EFE2B-0104-4CE1-926F-8DF8EFCF598C}" type="pres">
      <dgm:prSet presAssocID="{9A2E017E-D37A-4F7C-BCA9-DBDCEE46F09A}" presName="sibSpaceTwo" presStyleCnt="0"/>
      <dgm:spPr/>
    </dgm:pt>
    <dgm:pt modelId="{1339A591-03FC-471F-8298-28C734E5728F}" type="pres">
      <dgm:prSet presAssocID="{D630AC0C-5949-42B0-90A9-4BB5D932AE90}" presName="vertTwo" presStyleCnt="0"/>
      <dgm:spPr/>
    </dgm:pt>
    <dgm:pt modelId="{DAE0BF6F-5CB7-40A5-8FC6-3D488DF94C51}" type="pres">
      <dgm:prSet presAssocID="{D630AC0C-5949-42B0-90A9-4BB5D932AE90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83D50-B4DA-44A1-9A06-A63E895E3B6E}" type="pres">
      <dgm:prSet presAssocID="{D630AC0C-5949-42B0-90A9-4BB5D932AE90}" presName="horzTwo" presStyleCnt="0"/>
      <dgm:spPr/>
    </dgm:pt>
    <dgm:pt modelId="{1FE8A6C0-EC04-43B9-8460-F9683607DBF3}" type="pres">
      <dgm:prSet presAssocID="{3631FD4A-14EA-472E-9D1E-E267A8995715}" presName="sibSpaceTwo" presStyleCnt="0"/>
      <dgm:spPr/>
    </dgm:pt>
    <dgm:pt modelId="{9EB740D2-005E-4186-91F1-947F7CA12D27}" type="pres">
      <dgm:prSet presAssocID="{5E835F71-C1C2-4833-9FD3-23CE361537DF}" presName="vertTwo" presStyleCnt="0"/>
      <dgm:spPr/>
    </dgm:pt>
    <dgm:pt modelId="{315B6890-9009-4069-A806-CB3C7377E2BC}" type="pres">
      <dgm:prSet presAssocID="{5E835F71-C1C2-4833-9FD3-23CE361537DF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540868-EECC-470B-B124-33F6DFD8FBDE}" type="pres">
      <dgm:prSet presAssocID="{5E835F71-C1C2-4833-9FD3-23CE361537DF}" presName="horzTwo" presStyleCnt="0"/>
      <dgm:spPr/>
    </dgm:pt>
    <dgm:pt modelId="{996A4730-5996-486B-A5FE-51DB6ECADE5A}" type="pres">
      <dgm:prSet presAssocID="{8DB66CEE-1231-4DBC-B665-7F354DB78511}" presName="sibSpaceTwo" presStyleCnt="0"/>
      <dgm:spPr/>
    </dgm:pt>
    <dgm:pt modelId="{5E701E1D-7052-4B40-AEA4-B6662B456818}" type="pres">
      <dgm:prSet presAssocID="{D67E7CE6-8B27-4A17-9EB2-055C82C53949}" presName="vertTwo" presStyleCnt="0"/>
      <dgm:spPr/>
    </dgm:pt>
    <dgm:pt modelId="{5F145E72-456C-4723-8C3C-350A8786A591}" type="pres">
      <dgm:prSet presAssocID="{D67E7CE6-8B27-4A17-9EB2-055C82C5394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55EBE-0672-402D-A75D-3931C59621D7}" type="pres">
      <dgm:prSet presAssocID="{D67E7CE6-8B27-4A17-9EB2-055C82C53949}" presName="horzTwo" presStyleCnt="0"/>
      <dgm:spPr/>
    </dgm:pt>
  </dgm:ptLst>
  <dgm:cxnLst>
    <dgm:cxn modelId="{D339C303-9ACA-4B98-A804-46F9BA1AA692}" srcId="{557DFBC3-13AD-40A9-91EA-586ABDC9D83E}" destId="{D67E7CE6-8B27-4A17-9EB2-055C82C53949}" srcOrd="3" destOrd="0" parTransId="{E22262E9-E89E-4980-ABA9-513CFCEB983B}" sibTransId="{345F690E-0034-4B1C-B767-1719BB39A845}"/>
    <dgm:cxn modelId="{E9523461-8501-43E1-901E-15035F69D05F}" type="presOf" srcId="{557DFBC3-13AD-40A9-91EA-586ABDC9D83E}" destId="{34DE1C82-6CC4-4CA4-BF02-A684DD3729B9}" srcOrd="0" destOrd="0" presId="urn:microsoft.com/office/officeart/2005/8/layout/hierarchy4"/>
    <dgm:cxn modelId="{48EA595E-E7C5-4FCD-AD24-7D93157ED27D}" type="presOf" srcId="{CADF9C94-85C8-43E5-99ED-996F7206CBED}" destId="{343ECF0A-D0D2-4D1D-AD20-39A1B8A26169}" srcOrd="0" destOrd="0" presId="urn:microsoft.com/office/officeart/2005/8/layout/hierarchy4"/>
    <dgm:cxn modelId="{FF3EE39F-8408-4146-BB63-EA62C87169B9}" srcId="{557DFBC3-13AD-40A9-91EA-586ABDC9D83E}" destId="{5B87F8FD-AF28-4CD2-AAD4-DDBDAE6DFBAD}" srcOrd="0" destOrd="0" parTransId="{95FEC380-B2D0-4FE1-85AE-C14A3BD76CA0}" sibTransId="{9A2E017E-D37A-4F7C-BCA9-DBDCEE46F09A}"/>
    <dgm:cxn modelId="{0283B911-F5E0-4C08-BFC4-0EB8CF6E4078}" srcId="{557DFBC3-13AD-40A9-91EA-586ABDC9D83E}" destId="{D630AC0C-5949-42B0-90A9-4BB5D932AE90}" srcOrd="1" destOrd="0" parTransId="{3A7F269B-5F9A-4628-BA1D-D1ADB4E3CE11}" sibTransId="{3631FD4A-14EA-472E-9D1E-E267A8995715}"/>
    <dgm:cxn modelId="{27FE9DF0-E0B6-4EAA-869B-E974D45DC520}" type="presOf" srcId="{5B87F8FD-AF28-4CD2-AAD4-DDBDAE6DFBAD}" destId="{90792257-A8C5-46F0-9BEB-C8CD65F35281}" srcOrd="0" destOrd="0" presId="urn:microsoft.com/office/officeart/2005/8/layout/hierarchy4"/>
    <dgm:cxn modelId="{D9C60F38-337F-4C0C-8990-3EF626531376}" type="presOf" srcId="{D630AC0C-5949-42B0-90A9-4BB5D932AE90}" destId="{DAE0BF6F-5CB7-40A5-8FC6-3D488DF94C51}" srcOrd="0" destOrd="0" presId="urn:microsoft.com/office/officeart/2005/8/layout/hierarchy4"/>
    <dgm:cxn modelId="{6CDB1EF9-6267-4413-BC28-A8FFD1E0F3E2}" srcId="{557DFBC3-13AD-40A9-91EA-586ABDC9D83E}" destId="{5E835F71-C1C2-4833-9FD3-23CE361537DF}" srcOrd="2" destOrd="0" parTransId="{B3302297-25A2-479B-8B5F-748378ECBE03}" sibTransId="{8DB66CEE-1231-4DBC-B665-7F354DB78511}"/>
    <dgm:cxn modelId="{624BCDEF-B386-4104-94B1-B102F5D06AD0}" srcId="{CADF9C94-85C8-43E5-99ED-996F7206CBED}" destId="{557DFBC3-13AD-40A9-91EA-586ABDC9D83E}" srcOrd="0" destOrd="0" parTransId="{ECA029D4-899B-4A10-9D0F-E16538B88F88}" sibTransId="{0B85F85E-B387-44CC-AFD7-6F487FE3C880}"/>
    <dgm:cxn modelId="{77AEBD19-9B6B-4FB4-B520-2CC78B1B9F51}" type="presOf" srcId="{5E835F71-C1C2-4833-9FD3-23CE361537DF}" destId="{315B6890-9009-4069-A806-CB3C7377E2BC}" srcOrd="0" destOrd="0" presId="urn:microsoft.com/office/officeart/2005/8/layout/hierarchy4"/>
    <dgm:cxn modelId="{871E08EF-FEA5-42B6-B157-1CFA4FB34498}" type="presOf" srcId="{D67E7CE6-8B27-4A17-9EB2-055C82C53949}" destId="{5F145E72-456C-4723-8C3C-350A8786A591}" srcOrd="0" destOrd="0" presId="urn:microsoft.com/office/officeart/2005/8/layout/hierarchy4"/>
    <dgm:cxn modelId="{C6767307-1054-4BFD-933A-04BB310F1309}" type="presParOf" srcId="{343ECF0A-D0D2-4D1D-AD20-39A1B8A26169}" destId="{B6CB8F95-1572-42B7-A6E9-56A74D0B4D8D}" srcOrd="0" destOrd="0" presId="urn:microsoft.com/office/officeart/2005/8/layout/hierarchy4"/>
    <dgm:cxn modelId="{A03C93B2-BC74-46CA-93EE-2CDB87DB4D03}" type="presParOf" srcId="{B6CB8F95-1572-42B7-A6E9-56A74D0B4D8D}" destId="{34DE1C82-6CC4-4CA4-BF02-A684DD3729B9}" srcOrd="0" destOrd="0" presId="urn:microsoft.com/office/officeart/2005/8/layout/hierarchy4"/>
    <dgm:cxn modelId="{B62898F2-4ABE-400E-B4FC-02374EF43F67}" type="presParOf" srcId="{B6CB8F95-1572-42B7-A6E9-56A74D0B4D8D}" destId="{BAD8ADDF-0A90-4EB6-B21B-E7FEF500A1E6}" srcOrd="1" destOrd="0" presId="urn:microsoft.com/office/officeart/2005/8/layout/hierarchy4"/>
    <dgm:cxn modelId="{52CE46AC-D94D-4BBA-A7F5-9AF4E46D2D61}" type="presParOf" srcId="{B6CB8F95-1572-42B7-A6E9-56A74D0B4D8D}" destId="{5E44504A-4C28-47A3-B399-B9120F3EDF6A}" srcOrd="2" destOrd="0" presId="urn:microsoft.com/office/officeart/2005/8/layout/hierarchy4"/>
    <dgm:cxn modelId="{0E2A197F-FC4D-4F1F-9DF0-7CD9DFC3C29E}" type="presParOf" srcId="{5E44504A-4C28-47A3-B399-B9120F3EDF6A}" destId="{9B4F7CC4-E789-48E1-8032-6AB05C21B0DF}" srcOrd="0" destOrd="0" presId="urn:microsoft.com/office/officeart/2005/8/layout/hierarchy4"/>
    <dgm:cxn modelId="{AFFBA17B-6861-4AA4-91AB-8CF89852CA1B}" type="presParOf" srcId="{9B4F7CC4-E789-48E1-8032-6AB05C21B0DF}" destId="{90792257-A8C5-46F0-9BEB-C8CD65F35281}" srcOrd="0" destOrd="0" presId="urn:microsoft.com/office/officeart/2005/8/layout/hierarchy4"/>
    <dgm:cxn modelId="{C18D1387-8709-4EC4-9E53-138AEAAB67A7}" type="presParOf" srcId="{9B4F7CC4-E789-48E1-8032-6AB05C21B0DF}" destId="{148F9A34-9130-469C-8CF8-182AA95FD0C5}" srcOrd="1" destOrd="0" presId="urn:microsoft.com/office/officeart/2005/8/layout/hierarchy4"/>
    <dgm:cxn modelId="{FA5ABB20-DDA8-4B2D-9139-5433DA9E276E}" type="presParOf" srcId="{5E44504A-4C28-47A3-B399-B9120F3EDF6A}" destId="{F60EFE2B-0104-4CE1-926F-8DF8EFCF598C}" srcOrd="1" destOrd="0" presId="urn:microsoft.com/office/officeart/2005/8/layout/hierarchy4"/>
    <dgm:cxn modelId="{4658C999-3A0B-4C9B-A2A7-6374446FDAC0}" type="presParOf" srcId="{5E44504A-4C28-47A3-B399-B9120F3EDF6A}" destId="{1339A591-03FC-471F-8298-28C734E5728F}" srcOrd="2" destOrd="0" presId="urn:microsoft.com/office/officeart/2005/8/layout/hierarchy4"/>
    <dgm:cxn modelId="{BDE538D2-BF54-467A-8ACA-CF021253ED28}" type="presParOf" srcId="{1339A591-03FC-471F-8298-28C734E5728F}" destId="{DAE0BF6F-5CB7-40A5-8FC6-3D488DF94C51}" srcOrd="0" destOrd="0" presId="urn:microsoft.com/office/officeart/2005/8/layout/hierarchy4"/>
    <dgm:cxn modelId="{0A257805-4181-4EE8-8EC2-8AAC08D30732}" type="presParOf" srcId="{1339A591-03FC-471F-8298-28C734E5728F}" destId="{9EF83D50-B4DA-44A1-9A06-A63E895E3B6E}" srcOrd="1" destOrd="0" presId="urn:microsoft.com/office/officeart/2005/8/layout/hierarchy4"/>
    <dgm:cxn modelId="{D87A6C02-DF82-443A-B84E-45A7F7967519}" type="presParOf" srcId="{5E44504A-4C28-47A3-B399-B9120F3EDF6A}" destId="{1FE8A6C0-EC04-43B9-8460-F9683607DBF3}" srcOrd="3" destOrd="0" presId="urn:microsoft.com/office/officeart/2005/8/layout/hierarchy4"/>
    <dgm:cxn modelId="{4E9A0A4A-9C52-4998-B532-8CB0D17E156A}" type="presParOf" srcId="{5E44504A-4C28-47A3-B399-B9120F3EDF6A}" destId="{9EB740D2-005E-4186-91F1-947F7CA12D27}" srcOrd="4" destOrd="0" presId="urn:microsoft.com/office/officeart/2005/8/layout/hierarchy4"/>
    <dgm:cxn modelId="{C5F6C49F-6E6B-41B8-892D-F075C48B28E6}" type="presParOf" srcId="{9EB740D2-005E-4186-91F1-947F7CA12D27}" destId="{315B6890-9009-4069-A806-CB3C7377E2BC}" srcOrd="0" destOrd="0" presId="urn:microsoft.com/office/officeart/2005/8/layout/hierarchy4"/>
    <dgm:cxn modelId="{DBE40C02-BE48-4578-B316-D8BCEA003FF3}" type="presParOf" srcId="{9EB740D2-005E-4186-91F1-947F7CA12D27}" destId="{B7540868-EECC-470B-B124-33F6DFD8FBDE}" srcOrd="1" destOrd="0" presId="urn:microsoft.com/office/officeart/2005/8/layout/hierarchy4"/>
    <dgm:cxn modelId="{C759D137-EDD4-487C-AC35-F23DF8BA422A}" type="presParOf" srcId="{5E44504A-4C28-47A3-B399-B9120F3EDF6A}" destId="{996A4730-5996-486B-A5FE-51DB6ECADE5A}" srcOrd="5" destOrd="0" presId="urn:microsoft.com/office/officeart/2005/8/layout/hierarchy4"/>
    <dgm:cxn modelId="{B2A0B762-6593-4EC1-8C35-C5572B04FECC}" type="presParOf" srcId="{5E44504A-4C28-47A3-B399-B9120F3EDF6A}" destId="{5E701E1D-7052-4B40-AEA4-B6662B456818}" srcOrd="6" destOrd="0" presId="urn:microsoft.com/office/officeart/2005/8/layout/hierarchy4"/>
    <dgm:cxn modelId="{5BB4A93A-AD8F-4AFC-8000-1ACF7F0F3329}" type="presParOf" srcId="{5E701E1D-7052-4B40-AEA4-B6662B456818}" destId="{5F145E72-456C-4723-8C3C-350A8786A591}" srcOrd="0" destOrd="0" presId="urn:microsoft.com/office/officeart/2005/8/layout/hierarchy4"/>
    <dgm:cxn modelId="{889FA576-5CEC-4D34-91D8-C87F224F7014}" type="presParOf" srcId="{5E701E1D-7052-4B40-AEA4-B6662B456818}" destId="{27A55EBE-0672-402D-A75D-3931C59621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C82-6CC4-4CA4-BF02-A684DD3729B9}">
      <dsp:nvSpPr>
        <dsp:cNvPr id="0" name=""/>
        <dsp:cNvSpPr/>
      </dsp:nvSpPr>
      <dsp:spPr>
        <a:xfrm>
          <a:off x="985" y="1201"/>
          <a:ext cx="6094029" cy="1721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 panose="02020404030301010803" pitchFamily="18" charset="0"/>
            </a:rPr>
            <a:t>GNLU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 panose="02020404030301010803" pitchFamily="18" charset="0"/>
            </a:rPr>
            <a:t>Centre For Law &amp; Society</a:t>
          </a:r>
          <a:endParaRPr lang="en-US" sz="2800" b="1" kern="1200" dirty="0">
            <a:latin typeface="Garamond" panose="02020404030301010803" pitchFamily="18" charset="0"/>
          </a:endParaRPr>
        </a:p>
      </dsp:txBody>
      <dsp:txXfrm>
        <a:off x="51398" y="51614"/>
        <a:ext cx="5993203" cy="1620415"/>
      </dsp:txXfrm>
    </dsp:sp>
    <dsp:sp modelId="{90792257-A8C5-46F0-9BEB-C8CD65F35281}">
      <dsp:nvSpPr>
        <dsp:cNvPr id="0" name=""/>
        <dsp:cNvSpPr/>
      </dsp:nvSpPr>
      <dsp:spPr>
        <a:xfrm>
          <a:off x="985" y="1903798"/>
          <a:ext cx="1433214" cy="2159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aramond" panose="02020404030301010803" pitchFamily="18" charset="0"/>
            </a:rPr>
            <a:t>Law &amp; Society Wing</a:t>
          </a:r>
          <a:endParaRPr lang="en-US" sz="1800" b="1" kern="1200" dirty="0">
            <a:latin typeface="Garamond" panose="02020404030301010803" pitchFamily="18" charset="0"/>
          </a:endParaRPr>
        </a:p>
      </dsp:txBody>
      <dsp:txXfrm>
        <a:off x="42962" y="1945775"/>
        <a:ext cx="1349260" cy="2075046"/>
      </dsp:txXfrm>
    </dsp:sp>
    <dsp:sp modelId="{DAE0BF6F-5CB7-40A5-8FC6-3D488DF94C51}">
      <dsp:nvSpPr>
        <dsp:cNvPr id="0" name=""/>
        <dsp:cNvSpPr/>
      </dsp:nvSpPr>
      <dsp:spPr>
        <a:xfrm>
          <a:off x="1554590" y="1903798"/>
          <a:ext cx="1433214" cy="2159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aramond" panose="02020404030301010803" pitchFamily="18" charset="0"/>
            </a:rPr>
            <a:t>Legal Services Committee</a:t>
          </a:r>
          <a:endParaRPr lang="en-US" sz="1800" b="1" kern="1200" dirty="0">
            <a:latin typeface="Garamond" panose="02020404030301010803" pitchFamily="18" charset="0"/>
          </a:endParaRPr>
        </a:p>
      </dsp:txBody>
      <dsp:txXfrm>
        <a:off x="1596567" y="1945775"/>
        <a:ext cx="1349260" cy="2075046"/>
      </dsp:txXfrm>
    </dsp:sp>
    <dsp:sp modelId="{315B6890-9009-4069-A806-CB3C7377E2BC}">
      <dsp:nvSpPr>
        <dsp:cNvPr id="0" name=""/>
        <dsp:cNvSpPr/>
      </dsp:nvSpPr>
      <dsp:spPr>
        <a:xfrm>
          <a:off x="3108195" y="1903798"/>
          <a:ext cx="1433214" cy="2159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Garamond" panose="02020404030301010803" pitchFamily="18" charset="0"/>
            </a:rPr>
            <a:t>Sensitization Team</a:t>
          </a:r>
          <a:endParaRPr lang="en-US" sz="1700" b="1" kern="1200" dirty="0">
            <a:latin typeface="Garamond" panose="02020404030301010803" pitchFamily="18" charset="0"/>
          </a:endParaRPr>
        </a:p>
      </dsp:txBody>
      <dsp:txXfrm>
        <a:off x="3150172" y="1945775"/>
        <a:ext cx="1349260" cy="2075046"/>
      </dsp:txXfrm>
    </dsp:sp>
    <dsp:sp modelId="{5F145E72-456C-4723-8C3C-350A8786A591}">
      <dsp:nvSpPr>
        <dsp:cNvPr id="0" name=""/>
        <dsp:cNvSpPr/>
      </dsp:nvSpPr>
      <dsp:spPr>
        <a:xfrm>
          <a:off x="4661799" y="1903798"/>
          <a:ext cx="1433214" cy="2159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aramond" panose="02020404030301010803" pitchFamily="18" charset="0"/>
            </a:rPr>
            <a:t>Pro Bono Team</a:t>
          </a:r>
          <a:endParaRPr lang="en-US" sz="1800" b="1" kern="1200" dirty="0">
            <a:latin typeface="Garamond" panose="02020404030301010803" pitchFamily="18" charset="0"/>
          </a:endParaRPr>
        </a:p>
      </dsp:txBody>
      <dsp:txXfrm>
        <a:off x="4703776" y="1945775"/>
        <a:ext cx="1349260" cy="207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32092"/>
            <a:ext cx="4648200" cy="6890092"/>
          </a:xfrm>
          <a:prstGeom prst="rect">
            <a:avLst/>
          </a:prstGeom>
          <a:solidFill>
            <a:srgbClr val="0033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1661291"/>
            <a:ext cx="464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Dr. </a:t>
            </a:r>
            <a:r>
              <a:rPr lang="en-US" sz="2800" b="1" dirty="0" err="1" smtClean="0">
                <a:solidFill>
                  <a:srgbClr val="003399"/>
                </a:solidFill>
              </a:rPr>
              <a:t>Kalpeshkumar</a:t>
            </a:r>
            <a:r>
              <a:rPr lang="en-US" sz="2800" b="1" dirty="0" smtClean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1600" dirty="0" smtClean="0">
                <a:solidFill>
                  <a:srgbClr val="003399"/>
                </a:solidFill>
              </a:rPr>
              <a:t>Assistant Professor</a:t>
            </a:r>
          </a:p>
          <a:p>
            <a:pPr algn="ctr"/>
            <a:r>
              <a:rPr lang="en-US" sz="1600" dirty="0" smtClean="0">
                <a:solidFill>
                  <a:srgbClr val="003399"/>
                </a:solidFill>
              </a:rPr>
              <a:t>Gujarat National Law University, Gandhinagar</a:t>
            </a:r>
          </a:p>
          <a:p>
            <a:pPr algn="ctr"/>
            <a:r>
              <a:rPr lang="en-US" sz="1600" dirty="0" smtClean="0">
                <a:solidFill>
                  <a:srgbClr val="003399"/>
                </a:solidFill>
              </a:rPr>
              <a:t>kgupta@gnlu.ac.in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5402" y="6096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99"/>
                </a:solidFill>
              </a:rPr>
              <a:t>Sunday, July 30, 2017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77" y="498097"/>
            <a:ext cx="1085850" cy="1050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83101" y="411301"/>
            <a:ext cx="5236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Pro Bono Legal Aid Work at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Gujarat National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Law University, Gandhinagar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6" y="3907125"/>
            <a:ext cx="4257862" cy="247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904418" y="4876800"/>
            <a:ext cx="363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99"/>
                </a:solidFill>
              </a:rPr>
              <a:t>National Seminar on Law School Based Legal Services Clinics</a:t>
            </a:r>
          </a:p>
          <a:p>
            <a:pPr algn="ctr"/>
            <a:r>
              <a:rPr lang="en-US" b="1" dirty="0" smtClean="0">
                <a:solidFill>
                  <a:srgbClr val="003399"/>
                </a:solidFill>
              </a:rPr>
              <a:t>Organized by</a:t>
            </a:r>
          </a:p>
          <a:p>
            <a:pPr algn="ctr"/>
            <a:r>
              <a:rPr lang="en-US" b="1" dirty="0" smtClean="0">
                <a:solidFill>
                  <a:srgbClr val="003399"/>
                </a:solidFill>
              </a:rPr>
              <a:t>NALSA, New Delhi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170512"/>
            <a:ext cx="4648200" cy="11237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5800" y="6500135"/>
            <a:ext cx="4648200" cy="11237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10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872" y="978427"/>
            <a:ext cx="750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 Bono Legal Aid Work Award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Contribution of GNLU in Legal Aid &amp; Awareness Initiatives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2" y="1714916"/>
            <a:ext cx="3718271" cy="2471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No automatic alt text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16" y="2964521"/>
            <a:ext cx="3743489" cy="2804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5817" y="4553174"/>
            <a:ext cx="329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Pro Bono Legal Aid Award 2017</a:t>
            </a:r>
          </a:p>
          <a:p>
            <a:pPr algn="ctr"/>
            <a:r>
              <a:rPr lang="en-US" b="1" dirty="0" err="1" smtClean="0">
                <a:latin typeface="Garamond" panose="02020404030301010803" pitchFamily="18" charset="0"/>
              </a:rPr>
              <a:t>Aniket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 err="1" smtClean="0">
                <a:latin typeface="Garamond" panose="02020404030301010803" pitchFamily="18" charset="0"/>
              </a:rPr>
              <a:t>Parmar</a:t>
            </a:r>
            <a:r>
              <a:rPr lang="en-US" b="1" dirty="0" smtClean="0">
                <a:latin typeface="Garamond" panose="02020404030301010803" pitchFamily="18" charset="0"/>
              </a:rPr>
              <a:t> (Batch 2015-20)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3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2" y="1584030"/>
            <a:ext cx="3719012" cy="2877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957262" y="4767668"/>
            <a:ext cx="301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aramond" panose="02020404030301010803" pitchFamily="18" charset="0"/>
              </a:rPr>
              <a:t>Anmol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 err="1" smtClean="0">
                <a:latin typeface="Garamond" panose="02020404030301010803" pitchFamily="18" charset="0"/>
              </a:rPr>
              <a:t>Rathore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9" y="2743200"/>
            <a:ext cx="3623442" cy="2880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5120566" y="6069362"/>
            <a:ext cx="301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aramond" panose="02020404030301010803" pitchFamily="18" charset="0"/>
              </a:rPr>
              <a:t>Neep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 err="1" smtClean="0">
                <a:latin typeface="Garamond" panose="02020404030301010803" pitchFamily="18" charset="0"/>
              </a:rPr>
              <a:t>Saikia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2872" y="978427"/>
            <a:ext cx="750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 Bono Legal Aid Work Award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Contribution of GNLU in Legal Aid &amp; Awareness Initiatives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12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gnlu legal 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72" y="187396"/>
            <a:ext cx="5037138" cy="6684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6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13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8" y="304800"/>
            <a:ext cx="8160462" cy="5438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6080824"/>
            <a:ext cx="7077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2</a:t>
            </a:r>
            <a:r>
              <a:rPr lang="en-US" sz="1600" b="1" baseline="30000" dirty="0" smtClean="0">
                <a:latin typeface="Garamond" panose="02020404030301010803" pitchFamily="18" charset="0"/>
              </a:rPr>
              <a:t>nd</a:t>
            </a:r>
            <a:r>
              <a:rPr lang="en-US" sz="1600" b="1" dirty="0" smtClean="0">
                <a:latin typeface="Garamond" panose="02020404030301010803" pitchFamily="18" charset="0"/>
              </a:rPr>
              <a:t> Interlinking National Conference on Legal Services Committee 2017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14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0" y="-685800"/>
            <a:ext cx="6858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14800" y="129540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7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Outline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54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About Gujarat National Law University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Contribution of GNLU in Legal &amp; Awareness Initiatives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Survey of Pro Bono Legal Aid in GNLU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The way forward</a:t>
            </a:r>
          </a:p>
          <a:p>
            <a:pPr algn="just"/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16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Survey of Pro Bono Legal Aid in GNLU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43092"/>
              </p:ext>
            </p:extLst>
          </p:nvPr>
        </p:nvGraphicFramePr>
        <p:xfrm>
          <a:off x="990600" y="1447800"/>
          <a:ext cx="6772275" cy="33843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57118"/>
                <a:gridCol w="2909113"/>
                <a:gridCol w="1606044"/>
              </a:tblGrid>
              <a:tr h="694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Respondent Profile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%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69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Law Teachers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(Includes 3 from GNLU)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21</a:t>
                      </a:r>
                      <a:endParaRPr lang="en-US" sz="200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509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Law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Students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105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(Includes 87 from GNLU)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77</a:t>
                      </a:r>
                      <a:endParaRPr lang="en-US" sz="200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586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Others</a:t>
                      </a:r>
                      <a:endParaRPr lang="en-US" sz="200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(Includes 90 from GNLU)</a:t>
                      </a:r>
                      <a:endParaRPr lang="en-US" sz="200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2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17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Survey of Pro Bono Legal Aid in GNLU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41" y="1371600"/>
            <a:ext cx="5562600" cy="3721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7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18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Survey of Pro Bono Legal Aid in GNLU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46" y="1537701"/>
            <a:ext cx="5688157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1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19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2872" y="533400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Survey of Pro Bono Legal Aid in GNLU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39826"/>
              </p:ext>
            </p:extLst>
          </p:nvPr>
        </p:nvGraphicFramePr>
        <p:xfrm>
          <a:off x="1828800" y="1828800"/>
          <a:ext cx="4876800" cy="2133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38400"/>
                <a:gridCol w="2438400"/>
              </a:tblGrid>
              <a:tr h="71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Average Hrs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  <a:ea typeface="Batang"/>
                        </a:rPr>
                        <a:t>(Per Academic Year)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n-US" sz="200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Minimum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Garamond" panose="02020404030301010803" pitchFamily="18" charset="0"/>
                        </a:rPr>
                        <a:t>17</a:t>
                      </a:r>
                      <a:endParaRPr lang="en-US" sz="2000" b="1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Maximum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  <a:endParaRPr lang="en-US" sz="2000" b="1" dirty="0">
                        <a:effectLst/>
                        <a:latin typeface="Garamond" panose="02020404030301010803" pitchFamily="18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71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Outline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54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About Gujarat National Law University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Contribution of GNLU in Legal &amp; Awareness Initiatives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Survey of Pro Bono Legal Aid in GNLU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The way forward</a:t>
            </a:r>
          </a:p>
          <a:p>
            <a:pPr algn="just"/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20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5163" y="1431694"/>
            <a:ext cx="7500938" cy="462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Garamond" panose="02020404030301010803" pitchFamily="18" charset="0"/>
              </a:rPr>
              <a:t>Should be made compulsory for law colleges and legal professionals.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It gives students practical experience of law and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its applicability.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Greater tie ups of law colleges with NGOs should be there.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Bar Council of India should make Pro Bono work mandatory for students in law schools.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Should be like medical college internship.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Pro Bono exposes our minds to the various social issues and calls for our attention on it.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Pro Bono work provides a sense of satisfaction.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It gives a new perspective to the student to think towards the upliftment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of all, </a:t>
            </a:r>
            <a:r>
              <a:rPr lang="en-US" b="1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Sarvodaya</a:t>
            </a:r>
            <a:r>
              <a:rPr lang="en-US" b="1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endParaRPr lang="en-US" b="1" i="1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Survey of Pro Bono Legal Aid in GNLU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872" y="978427"/>
            <a:ext cx="750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Remarks – </a:t>
            </a:r>
            <a:r>
              <a:rPr lang="en-US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In </a:t>
            </a:r>
            <a:r>
              <a:rPr lang="en-US" b="1" dirty="0" err="1" smtClean="0">
                <a:solidFill>
                  <a:srgbClr val="00B0F0"/>
                </a:solidFill>
                <a:latin typeface="Garamond" panose="02020404030301010803" pitchFamily="18" charset="0"/>
              </a:rPr>
              <a:t>Favour</a:t>
            </a:r>
            <a:r>
              <a:rPr lang="en-US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of Compulsory Pro Bono Legal Aid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2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21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483" y="1238100"/>
            <a:ext cx="7226517" cy="5454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Garamond" panose="02020404030301010803" pitchFamily="18" charset="0"/>
              </a:rPr>
              <a:t>It’s unnecessary.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Initiate legal aid for final year project of law students.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Pro Bono work should have different specialized cells according to work (Research related, advising &amp; consultancy) and also according to subject (environment law, civil, criminal etc.)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It should be a matter of choice and not compulsion.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If a college makes pro bono compulsory, it should have less stringent rules about it.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Fake pro bono certificates should be curbed.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Students resort to unethical means.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Should be linked with academic credit.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Structured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probono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work planning.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b="1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Survey of Pro Bono Legal Aid in GNLU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872" y="897445"/>
            <a:ext cx="750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Remarks – </a:t>
            </a:r>
            <a:r>
              <a:rPr lang="en-US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Not in </a:t>
            </a:r>
            <a:r>
              <a:rPr lang="en-US" b="1" dirty="0" err="1" smtClean="0">
                <a:solidFill>
                  <a:srgbClr val="00B0F0"/>
                </a:solidFill>
                <a:latin typeface="Garamond" panose="02020404030301010803" pitchFamily="18" charset="0"/>
              </a:rPr>
              <a:t>favour</a:t>
            </a:r>
            <a:r>
              <a:rPr lang="en-US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of Compulsory Pro Bono Legal Aid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2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Outline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54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About Gujarat National Law University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Contribution of GNLU in Legal &amp; Awareness Initiatives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Survey of Pro Bono Legal Aid in GNLU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The way forward</a:t>
            </a:r>
          </a:p>
          <a:p>
            <a:pPr algn="just"/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23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The way forward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990" y="1066800"/>
            <a:ext cx="73994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aramond" panose="02020404030301010803" pitchFamily="18" charset="0"/>
              </a:rPr>
              <a:t>Make compulsory pro bono legal aid as a part of curriculum.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Bar Council of India should come up with policy in this regard in consultation</a:t>
            </a:r>
            <a:r>
              <a:rPr lang="en-US" sz="20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with law schools around the India.</a:t>
            </a:r>
            <a:endParaRPr lang="en-US" sz="2000" b="1" i="0" dirty="0" smtClean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Law teachers should include pro bono legal aid activities in their respective subjects.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Collaborative effort for legal aid and awareness initiatives (e.g. GNLU LSC Interlinking Conference).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000" b="1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8" name="Picture 7" descr="Image result for mobil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11" y="3922310"/>
            <a:ext cx="405765" cy="4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facebook logo vect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18" y="2971800"/>
            <a:ext cx="567055" cy="5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 result for email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570" y="473058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result for website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411" y="2164315"/>
            <a:ext cx="43815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62000" y="296257"/>
            <a:ext cx="32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STAY CONNECTED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295400"/>
            <a:ext cx="649373" cy="601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5173" y="128093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Mr. </a:t>
            </a:r>
            <a:r>
              <a:rPr lang="en-US" b="1" dirty="0" err="1" smtClean="0"/>
              <a:t>Saurabh</a:t>
            </a:r>
            <a:r>
              <a:rPr lang="en-US" b="1" dirty="0" smtClean="0"/>
              <a:t> </a:t>
            </a:r>
            <a:r>
              <a:rPr lang="en-US" b="1" dirty="0" err="1" smtClean="0"/>
              <a:t>Anand</a:t>
            </a:r>
            <a:r>
              <a:rPr lang="en-US" b="1" dirty="0" smtClean="0"/>
              <a:t>, </a:t>
            </a:r>
          </a:p>
          <a:p>
            <a:r>
              <a:rPr lang="en-US" dirty="0" smtClean="0"/>
              <a:t>Director, GNLU Centre for Law &amp; Society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9825" y="2178356"/>
            <a:ext cx="6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http://gnlucls.weebly.com</a:t>
            </a:r>
            <a:r>
              <a:rPr lang="en-US" b="1" dirty="0" smtClean="0"/>
              <a:t>/ &amp; </a:t>
            </a:r>
            <a:r>
              <a:rPr lang="en-US" b="1" dirty="0"/>
              <a:t>http://</a:t>
            </a:r>
            <a:r>
              <a:rPr lang="en-US" b="1" dirty="0" smtClean="0"/>
              <a:t>gnlu.ac.in/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95149" y="307066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/GNLUCLS/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46809" y="389875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+91 81286 50876, +91 99247 76900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17677" y="474023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gcls@gnlu.ac.in</a:t>
            </a:r>
            <a:r>
              <a:rPr lang="en-US" b="1" dirty="0"/>
              <a:t>, </a:t>
            </a:r>
            <a:r>
              <a:rPr lang="en-US" b="1" dirty="0" smtClean="0"/>
              <a:t>legalservices@gnlu.ac.in  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1947"/>
            <a:ext cx="2866870" cy="20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7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Outline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54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About Gujarat National Law University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Contribution of GNLU in Legal &amp; Awareness Initiatives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Survey of Pro Bono Legal Aid in GNLU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The way forward</a:t>
            </a:r>
          </a:p>
          <a:p>
            <a:pPr algn="just"/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4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About Gujarat National Law University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990" y="1066800"/>
            <a:ext cx="7500938" cy="48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dirty="0" smtClean="0">
                <a:latin typeface="Garamond" panose="02020404030301010803" pitchFamily="18" charset="0"/>
              </a:rPr>
              <a:t>GNLU established under Gujarat National Law University Act, 2003.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dirty="0" smtClean="0">
                <a:latin typeface="Garamond" panose="02020404030301010803" pitchFamily="18" charset="0"/>
              </a:rPr>
              <a:t>Member of Association of Indian Universities, United Nations Academic Impact, International Association of Law Schools, Asian Law Institute, </a:t>
            </a:r>
            <a:r>
              <a:rPr lang="en-US" sz="1900" b="1" dirty="0" err="1" smtClean="0">
                <a:latin typeface="Garamond" panose="02020404030301010803" pitchFamily="18" charset="0"/>
              </a:rPr>
              <a:t>Shastri</a:t>
            </a:r>
            <a:r>
              <a:rPr lang="en-US" sz="1900" b="1" dirty="0" smtClean="0">
                <a:latin typeface="Garamond" panose="02020404030301010803" pitchFamily="18" charset="0"/>
              </a:rPr>
              <a:t> Indo-Canadian Institute.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dirty="0" smtClean="0">
                <a:latin typeface="Garamond" panose="02020404030301010803" pitchFamily="18" charset="0"/>
              </a:rPr>
              <a:t>Listed in top 10 law schools in India.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Courses BA/</a:t>
            </a:r>
            <a:r>
              <a:rPr lang="en-US" sz="1900" b="1" i="0" dirty="0" err="1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B.Com</a:t>
            </a:r>
            <a:r>
              <a:rPr lang="en-US" sz="19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./BBA/B.Sc./BSW/LL.B., LL.M., MBA, Ph</a:t>
            </a:r>
            <a:r>
              <a:rPr lang="en-US" sz="19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50+ faculty members.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1000+ students.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5 Deans – Academics, Research, Extension, Training &amp; Student Welfare.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9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Research Based Teaching University (RBTU).</a:t>
            </a:r>
            <a:endParaRPr lang="en-US" sz="1900" b="1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4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Outline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54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About Gujarat National Law University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latin typeface="Garamond" panose="02020404030301010803" pitchFamily="18" charset="0"/>
              </a:rPr>
              <a:t>Contribution of GNLU in Legal &amp; Awareness Initiatives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Survey of Pro Bono Legal Aid in GNLU</a:t>
            </a:r>
          </a:p>
          <a:p>
            <a:pPr marL="514350" indent="-514350" algn="just">
              <a:buAutoNum type="arabicPeriod"/>
            </a:pP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The way forward</a:t>
            </a:r>
          </a:p>
          <a:p>
            <a:pPr algn="just"/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3990" y="1066800"/>
            <a:ext cx="75009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aramond" panose="02020404030301010803" pitchFamily="18" charset="0"/>
              </a:rPr>
              <a:t>GNLU Centre for Law &amp; Society oversees the all legal aid and awareness initiatives.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aramond" panose="02020404030301010803" pitchFamily="18" charset="0"/>
              </a:rPr>
              <a:t>Pro Bono Legal Aid </a:t>
            </a:r>
            <a:r>
              <a:rPr lang="en-US" sz="2000" b="1" dirty="0" err="1" smtClean="0">
                <a:latin typeface="Garamond" panose="02020404030301010803" pitchFamily="18" charset="0"/>
              </a:rPr>
              <a:t>Programme</a:t>
            </a:r>
            <a:r>
              <a:rPr lang="en-US" sz="2000" b="1" dirty="0" smtClean="0">
                <a:latin typeface="Garamond" panose="02020404030301010803" pitchFamily="18" charset="0"/>
              </a:rPr>
              <a:t> is executed by Legal Services Committee (LSC) &amp; Alternate Dispute Resolution (ADR</a:t>
            </a:r>
            <a:r>
              <a:rPr lang="en-US" sz="2000" b="1" dirty="0" smtClean="0">
                <a:latin typeface="Garamond" panose="02020404030301010803" pitchFamily="18" charset="0"/>
              </a:rPr>
              <a:t>) Cell.</a:t>
            </a:r>
            <a:endParaRPr lang="en-US" sz="2000" b="1" dirty="0" smtClean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i="0" u="sng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 hours mandatory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pro bono work in a academic year. Total 100 hours in five years course.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With effect from Batch 2015.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Submission of Activity Report.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LSC/ADR Cell will issue a completion certificate.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Launched Pro Bono Legal Award in year 2016 (Criteria</a:t>
            </a:r>
            <a:r>
              <a:rPr lang="en-US" sz="20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– Number of Hours, Nature of Work).</a:t>
            </a:r>
            <a:endParaRPr lang="en-US" sz="2000" b="1" i="0" dirty="0" smtClean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Till date 360+ students have successfully provided their pro bono services.</a:t>
            </a:r>
          </a:p>
          <a:p>
            <a:pPr marL="285750" indent="-285750" algn="just"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Contribution of GNLU in Legal Aid &amp; Awareness Initiatives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33153138"/>
              </p:ext>
            </p:extLst>
          </p:nvPr>
        </p:nvGraphicFramePr>
        <p:xfrm>
          <a:off x="1421822" y="11305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Contribution of GNLU in Legal Aid &amp; Awareness Initiatives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48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aramond" panose="02020404030301010803" pitchFamily="18" charset="0"/>
              </a:rPr>
              <a:t>Socio-Legal Research</a:t>
            </a:r>
            <a:endParaRPr lang="en-US" sz="14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6542" y="548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aramond" panose="02020404030301010803" pitchFamily="18" charset="0"/>
              </a:rPr>
              <a:t>Legal Aid Clinic</a:t>
            </a:r>
            <a:endParaRPr lang="en-US" sz="1400" b="1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5124" y="5496580"/>
            <a:ext cx="152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aramond" panose="02020404030301010803" pitchFamily="18" charset="0"/>
              </a:rPr>
              <a:t>Sensitization on various laws</a:t>
            </a:r>
            <a:endParaRPr lang="en-US" sz="1400" b="1" dirty="0"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3822" y="5509971"/>
            <a:ext cx="1702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aramond" panose="02020404030301010803" pitchFamily="18" charset="0"/>
              </a:rPr>
              <a:t>Monitor &amp; Facilitate Pro Bono Legal Aid Work</a:t>
            </a:r>
            <a:endParaRPr lang="en-US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1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872" y="978427"/>
            <a:ext cx="750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 Bono Activities Involved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817" y="1524000"/>
            <a:ext cx="75009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IN" sz="2000" b="1" dirty="0">
                <a:latin typeface="Garamond" panose="02020404030301010803" pitchFamily="18" charset="0"/>
              </a:rPr>
              <a:t>Providing free and competent legal services to the eligible persons and institutions;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IN" sz="2000" b="1" dirty="0">
                <a:latin typeface="Garamond" panose="02020404030301010803" pitchFamily="18" charset="0"/>
              </a:rPr>
              <a:t>Organizing legal awareness camps and services in the rural areas;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IN" sz="2000" b="1" dirty="0">
                <a:latin typeface="Garamond" panose="02020404030301010803" pitchFamily="18" charset="0"/>
              </a:rPr>
              <a:t>Providing assistance through diverse methods, including traditional casework, self-help and community legal </a:t>
            </a:r>
            <a:r>
              <a:rPr lang="en-IN" sz="2000" b="1" dirty="0" smtClean="0">
                <a:latin typeface="Garamond" panose="02020404030301010803" pitchFamily="18" charset="0"/>
              </a:rPr>
              <a:t>education;</a:t>
            </a:r>
            <a:endParaRPr lang="en-IN" sz="2000" b="1" dirty="0">
              <a:latin typeface="Garamond" panose="02020404030301010803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IN" sz="2000" b="1" dirty="0">
                <a:latin typeface="Garamond" panose="02020404030301010803" pitchFamily="18" charset="0"/>
              </a:rPr>
              <a:t>Conducting legal literacy, educational activities and awareness </a:t>
            </a:r>
            <a:r>
              <a:rPr lang="en-IN" sz="2000" b="1" dirty="0" smtClean="0">
                <a:latin typeface="Garamond" panose="02020404030301010803" pitchFamily="18" charset="0"/>
              </a:rPr>
              <a:t>programmes</a:t>
            </a:r>
            <a:r>
              <a:rPr lang="en-IN" sz="2000" b="1" dirty="0">
                <a:latin typeface="Garamond" panose="02020404030301010803" pitchFamily="18" charset="0"/>
              </a:rPr>
              <a:t>;</a:t>
            </a:r>
            <a:endParaRPr lang="en-IN" sz="2000" b="1" dirty="0" smtClean="0">
              <a:latin typeface="Garamond" panose="02020404030301010803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IN" sz="2000" b="1" dirty="0" smtClean="0">
                <a:latin typeface="Garamond" panose="02020404030301010803" pitchFamily="18" charset="0"/>
              </a:rPr>
              <a:t>To make litigation free villages and institutions;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IN" sz="2000" b="1" dirty="0" smtClean="0">
                <a:latin typeface="Garamond" panose="02020404030301010803" pitchFamily="18" charset="0"/>
              </a:rPr>
              <a:t>To organise </a:t>
            </a:r>
            <a:r>
              <a:rPr lang="en-IN" sz="2000" b="1" i="1" dirty="0" err="1" smtClean="0">
                <a:latin typeface="Garamond" panose="02020404030301010803" pitchFamily="18" charset="0"/>
              </a:rPr>
              <a:t>lok</a:t>
            </a:r>
            <a:r>
              <a:rPr lang="en-IN" sz="2000" b="1" i="1" dirty="0" smtClean="0">
                <a:latin typeface="Garamond" panose="02020404030301010803" pitchFamily="18" charset="0"/>
              </a:rPr>
              <a:t> </a:t>
            </a:r>
            <a:r>
              <a:rPr lang="en-IN" sz="2000" b="1" i="1" dirty="0" err="1" smtClean="0">
                <a:latin typeface="Garamond" panose="02020404030301010803" pitchFamily="18" charset="0"/>
              </a:rPr>
              <a:t>adalats</a:t>
            </a:r>
            <a:r>
              <a:rPr lang="en-IN" sz="2000" b="1" i="1" dirty="0">
                <a:latin typeface="Garamond" panose="02020404030301010803" pitchFamily="18" charset="0"/>
              </a:rPr>
              <a:t> </a:t>
            </a:r>
            <a:r>
              <a:rPr lang="en-IN" sz="2000" b="1" dirty="0" smtClean="0">
                <a:latin typeface="Garamond" panose="02020404030301010803" pitchFamily="18" charset="0"/>
              </a:rPr>
              <a:t>for amicable settlement of disputes etc.</a:t>
            </a:r>
            <a:endParaRPr lang="en-IN" sz="2000" b="1" dirty="0">
              <a:latin typeface="Garamond" panose="020204040303010108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Contribution of GNLU in Legal Aid &amp; Awareness Initiatives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4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48580"/>
            <a:ext cx="695325" cy="672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872" y="978427"/>
            <a:ext cx="750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 Bono Legal Aid Work Award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817" y="1524000"/>
            <a:ext cx="75009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IN" sz="2000" b="1" dirty="0">
                <a:latin typeface="Garamond" panose="02020404030301010803" pitchFamily="18" charset="0"/>
              </a:rPr>
              <a:t>To acknowledge </a:t>
            </a:r>
            <a:r>
              <a:rPr lang="en-IN" sz="2000" b="1" dirty="0" smtClean="0">
                <a:latin typeface="Garamond" panose="02020404030301010803" pitchFamily="18" charset="0"/>
              </a:rPr>
              <a:t>pro </a:t>
            </a:r>
            <a:r>
              <a:rPr lang="en-IN" sz="2000" b="1" dirty="0">
                <a:latin typeface="Garamond" panose="02020404030301010803" pitchFamily="18" charset="0"/>
              </a:rPr>
              <a:t>bono work carried out by the students, GNLU </a:t>
            </a:r>
            <a:r>
              <a:rPr lang="en-IN" sz="2000" b="1" dirty="0" smtClean="0">
                <a:latin typeface="Garamond" panose="02020404030301010803" pitchFamily="18" charset="0"/>
              </a:rPr>
              <a:t>introduced </a:t>
            </a:r>
            <a:r>
              <a:rPr lang="en-IN" sz="2000" b="1" dirty="0">
                <a:latin typeface="Garamond" panose="02020404030301010803" pitchFamily="18" charset="0"/>
              </a:rPr>
              <a:t>the Annual Pro Bono Legal Aid </a:t>
            </a:r>
            <a:r>
              <a:rPr lang="en-IN" sz="2000" b="1" dirty="0" smtClean="0">
                <a:latin typeface="Garamond" panose="02020404030301010803" pitchFamily="18" charset="0"/>
              </a:rPr>
              <a:t>Award in year 2016, </a:t>
            </a:r>
            <a:r>
              <a:rPr lang="en-IN" sz="2000" b="1" dirty="0">
                <a:latin typeface="Garamond" panose="02020404030301010803" pitchFamily="18" charset="0"/>
              </a:rPr>
              <a:t>so as to enhance and motivate the </a:t>
            </a:r>
            <a:r>
              <a:rPr lang="en-IN" sz="2000" b="1" dirty="0" smtClean="0">
                <a:latin typeface="Garamond" panose="02020404030301010803" pitchFamily="18" charset="0"/>
              </a:rPr>
              <a:t>students </a:t>
            </a:r>
            <a:r>
              <a:rPr lang="en-IN" sz="2000" b="1" dirty="0">
                <a:latin typeface="Garamond" panose="02020404030301010803" pitchFamily="18" charset="0"/>
              </a:rPr>
              <a:t>for contributing to the society at large.</a:t>
            </a:r>
          </a:p>
          <a:p>
            <a:endParaRPr lang="en-IN" sz="2000" dirty="0"/>
          </a:p>
        </p:txBody>
      </p:sp>
      <p:sp>
        <p:nvSpPr>
          <p:cNvPr id="16" name="Rectangle 15"/>
          <p:cNvSpPr/>
          <p:nvPr/>
        </p:nvSpPr>
        <p:spPr>
          <a:xfrm>
            <a:off x="753990" y="329736"/>
            <a:ext cx="7500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Contribution of GNLU in Legal Aid &amp; Awareness Initiatives</a:t>
            </a:r>
            <a:endParaRPr lang="en-US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1072</Words>
  <Application>Microsoft Office PowerPoint</Application>
  <PresentationFormat>On-screen Show (4:3)</PresentationFormat>
  <Paragraphs>173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Batang</vt:lpstr>
      <vt:lpstr>Calibri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acer</cp:lastModifiedBy>
  <cp:revision>784</cp:revision>
  <dcterms:created xsi:type="dcterms:W3CDTF">2006-08-16T00:00:00Z</dcterms:created>
  <dcterms:modified xsi:type="dcterms:W3CDTF">2017-07-31T05:49:59Z</dcterms:modified>
</cp:coreProperties>
</file>